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260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63B"/>
    <a:srgbClr val="446777"/>
    <a:srgbClr val="22343C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519F1D-CDC9-44F2-9910-8DBC541832BE}" v="3" dt="2023-08-13T19:35:26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16" autoAdjust="0"/>
  </p:normalViewPr>
  <p:slideViewPr>
    <p:cSldViewPr snapToGrid="0">
      <p:cViewPr varScale="1">
        <p:scale>
          <a:sx n="68" d="100"/>
          <a:sy n="68" d="100"/>
        </p:scale>
        <p:origin x="1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Rusin" userId="ff38e489f1ec72ee" providerId="LiveId" clId="{79519F1D-CDC9-44F2-9910-8DBC541832BE}"/>
    <pc:docChg chg="addSld modSld">
      <pc:chgData name="Emily Rusin" userId="ff38e489f1ec72ee" providerId="LiveId" clId="{79519F1D-CDC9-44F2-9910-8DBC541832BE}" dt="2023-08-13T19:38:11.323" v="24" actId="207"/>
      <pc:docMkLst>
        <pc:docMk/>
      </pc:docMkLst>
      <pc:sldChg chg="addSp modSp mod">
        <pc:chgData name="Emily Rusin" userId="ff38e489f1ec72ee" providerId="LiveId" clId="{79519F1D-CDC9-44F2-9910-8DBC541832BE}" dt="2023-08-13T19:36:22.069" v="21" actId="1076"/>
        <pc:sldMkLst>
          <pc:docMk/>
          <pc:sldMk cId="1044939907" sldId="257"/>
        </pc:sldMkLst>
        <pc:spChg chg="add mod">
          <ac:chgData name="Emily Rusin" userId="ff38e489f1ec72ee" providerId="LiveId" clId="{79519F1D-CDC9-44F2-9910-8DBC541832BE}" dt="2023-08-13T19:36:20.599" v="20" actId="207"/>
          <ac:spMkLst>
            <pc:docMk/>
            <pc:sldMk cId="1044939907" sldId="257"/>
            <ac:spMk id="2" creationId="{24BD8C5B-3402-E832-F8DD-C04B8C244FD5}"/>
          </ac:spMkLst>
        </pc:spChg>
        <pc:picChg chg="mod">
          <ac:chgData name="Emily Rusin" userId="ff38e489f1ec72ee" providerId="LiveId" clId="{79519F1D-CDC9-44F2-9910-8DBC541832BE}" dt="2023-08-13T19:36:22.069" v="21" actId="1076"/>
          <ac:picMkLst>
            <pc:docMk/>
            <pc:sldMk cId="1044939907" sldId="257"/>
            <ac:picMk id="6" creationId="{55778022-079A-4FF4-8735-D3C9A67F1191}"/>
          </ac:picMkLst>
        </pc:picChg>
      </pc:sldChg>
      <pc:sldChg chg="modSp mod">
        <pc:chgData name="Emily Rusin" userId="ff38e489f1ec72ee" providerId="LiveId" clId="{79519F1D-CDC9-44F2-9910-8DBC541832BE}" dt="2023-08-13T19:38:11.323" v="24" actId="207"/>
        <pc:sldMkLst>
          <pc:docMk/>
          <pc:sldMk cId="363839497" sldId="260"/>
        </pc:sldMkLst>
        <pc:spChg chg="mod">
          <ac:chgData name="Emily Rusin" userId="ff38e489f1ec72ee" providerId="LiveId" clId="{79519F1D-CDC9-44F2-9910-8DBC541832BE}" dt="2023-08-13T19:38:11.323" v="24" actId="207"/>
          <ac:spMkLst>
            <pc:docMk/>
            <pc:sldMk cId="363839497" sldId="260"/>
            <ac:spMk id="5" creationId="{4E574A7A-4372-7963-8324-55C5C89EA214}"/>
          </ac:spMkLst>
        </pc:spChg>
      </pc:sldChg>
      <pc:sldChg chg="addSp modSp mod">
        <pc:chgData name="Emily Rusin" userId="ff38e489f1ec72ee" providerId="LiveId" clId="{79519F1D-CDC9-44F2-9910-8DBC541832BE}" dt="2023-08-13T19:34:51.003" v="12" actId="1076"/>
        <pc:sldMkLst>
          <pc:docMk/>
          <pc:sldMk cId="612163282" sldId="261"/>
        </pc:sldMkLst>
        <pc:picChg chg="add mod">
          <ac:chgData name="Emily Rusin" userId="ff38e489f1ec72ee" providerId="LiveId" clId="{79519F1D-CDC9-44F2-9910-8DBC541832BE}" dt="2023-08-13T19:34:51.003" v="12" actId="1076"/>
          <ac:picMkLst>
            <pc:docMk/>
            <pc:sldMk cId="612163282" sldId="261"/>
            <ac:picMk id="4" creationId="{4CA103ED-D2DD-B9F1-9DFB-D47A4DF60F4C}"/>
          </ac:picMkLst>
        </pc:picChg>
      </pc:sldChg>
      <pc:sldChg chg="addSp modSp mod">
        <pc:chgData name="Emily Rusin" userId="ff38e489f1ec72ee" providerId="LiveId" clId="{79519F1D-CDC9-44F2-9910-8DBC541832BE}" dt="2023-08-12T20:23:27.564" v="4" actId="14100"/>
        <pc:sldMkLst>
          <pc:docMk/>
          <pc:sldMk cId="3481690377" sldId="263"/>
        </pc:sldMkLst>
        <pc:spChg chg="mod">
          <ac:chgData name="Emily Rusin" userId="ff38e489f1ec72ee" providerId="LiveId" clId="{79519F1D-CDC9-44F2-9910-8DBC541832BE}" dt="2023-08-12T20:23:24.415" v="3" actId="1076"/>
          <ac:spMkLst>
            <pc:docMk/>
            <pc:sldMk cId="3481690377" sldId="263"/>
            <ac:spMk id="4" creationId="{7F6CE00B-8D55-FC6A-0912-0269258AEB3C}"/>
          </ac:spMkLst>
        </pc:spChg>
        <pc:graphicFrameChg chg="add mod">
          <ac:chgData name="Emily Rusin" userId="ff38e489f1ec72ee" providerId="LiveId" clId="{79519F1D-CDC9-44F2-9910-8DBC541832BE}" dt="2023-08-12T20:23:27.564" v="4" actId="14100"/>
          <ac:graphicFrameMkLst>
            <pc:docMk/>
            <pc:sldMk cId="3481690377" sldId="263"/>
            <ac:graphicFrameMk id="5" creationId="{67ED1D7D-E34C-F85B-0679-1B35CF119357}"/>
          </ac:graphicFrameMkLst>
        </pc:graphicFrameChg>
      </pc:sldChg>
      <pc:sldChg chg="addSp modSp new mod">
        <pc:chgData name="Emily Rusin" userId="ff38e489f1ec72ee" providerId="LiveId" clId="{79519F1D-CDC9-44F2-9910-8DBC541832BE}" dt="2023-08-13T19:15:10.172" v="7" actId="1076"/>
        <pc:sldMkLst>
          <pc:docMk/>
          <pc:sldMk cId="1839028791" sldId="264"/>
        </pc:sldMkLst>
        <pc:spChg chg="add mod">
          <ac:chgData name="Emily Rusin" userId="ff38e489f1ec72ee" providerId="LiveId" clId="{79519F1D-CDC9-44F2-9910-8DBC541832BE}" dt="2023-08-13T19:15:10.172" v="7" actId="1076"/>
          <ac:spMkLst>
            <pc:docMk/>
            <pc:sldMk cId="1839028791" sldId="264"/>
            <ac:spMk id="4" creationId="{959D2741-476F-8AAC-2CF7-AB11D31A0CB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ily\OneDrive\Documents\GitHub\Project_3\Pedestrian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Fatal Accidents by Road Conditions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478390201224845"/>
          <c:y val="0.13208151064450277"/>
          <c:w val="0.45321019247594052"/>
          <c:h val="0.75535032079323416"/>
        </c:manualLayout>
      </c:layout>
      <c:doughnutChart>
        <c:varyColors val="1"/>
        <c:ser>
          <c:idx val="0"/>
          <c:order val="0"/>
          <c:tx>
            <c:strRef>
              <c:f>Sheet1!$B$16</c:f>
              <c:strCache>
                <c:ptCount val="1"/>
                <c:pt idx="0">
                  <c:v>Fatal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02F-478D-ACE7-A3025E1D654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02F-478D-ACE7-A3025E1D65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02F-478D-ACE7-A3025E1D654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02F-478D-ACE7-A3025E1D654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02F-478D-ACE7-A3025E1D654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02F-478D-ACE7-A3025E1D654D}"/>
              </c:ext>
            </c:extLst>
          </c:dPt>
          <c:dLbls>
            <c:dLbl>
              <c:idx val="1"/>
              <c:layout>
                <c:manualLayout>
                  <c:x val="9.4444444444444442E-2"/>
                  <c:y val="9.9132589838909543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2F-478D-ACE7-A3025E1D654D}"/>
                </c:ext>
              </c:extLst>
            </c:dLbl>
            <c:dLbl>
              <c:idx val="2"/>
              <c:layout>
                <c:manualLayout>
                  <c:x val="-0.19444444444444445"/>
                  <c:y val="9.913258983890954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02F-478D-ACE7-A3025E1D654D}"/>
                </c:ext>
              </c:extLst>
            </c:dLbl>
            <c:dLbl>
              <c:idx val="3"/>
              <c:layout>
                <c:manualLayout>
                  <c:x val="-0.14444444444444446"/>
                  <c:y val="-0.1040892193308550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02F-478D-ACE7-A3025E1D654D}"/>
                </c:ext>
              </c:extLst>
            </c:dLbl>
            <c:dLbl>
              <c:idx val="4"/>
              <c:layout>
                <c:manualLayout>
                  <c:x val="-0.05"/>
                  <c:y val="-0.1387856257744733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02F-478D-ACE7-A3025E1D654D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Sheet1!$A$17:$A$22</c:f>
              <c:strCache>
                <c:ptCount val="6"/>
                <c:pt idx="0">
                  <c:v>Dry</c:v>
                </c:pt>
                <c:pt idx="1">
                  <c:v>Ice</c:v>
                </c:pt>
                <c:pt idx="2">
                  <c:v>Loose Snow</c:v>
                </c:pt>
                <c:pt idx="3">
                  <c:v>Other</c:v>
                </c:pt>
                <c:pt idx="4">
                  <c:v>Slush</c:v>
                </c:pt>
                <c:pt idx="5">
                  <c:v>Wet</c:v>
                </c:pt>
              </c:strCache>
            </c:strRef>
          </c:cat>
          <c:val>
            <c:numRef>
              <c:f>Sheet1!$B$17:$B$22</c:f>
              <c:numCache>
                <c:formatCode>General</c:formatCode>
                <c:ptCount val="6"/>
                <c:pt idx="0">
                  <c:v>1030</c:v>
                </c:pt>
                <c:pt idx="1">
                  <c:v>2</c:v>
                </c:pt>
                <c:pt idx="2">
                  <c:v>8</c:v>
                </c:pt>
                <c:pt idx="3">
                  <c:v>25</c:v>
                </c:pt>
                <c:pt idx="4">
                  <c:v>3</c:v>
                </c:pt>
                <c:pt idx="5">
                  <c:v>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02F-478D-ACE7-A3025E1D65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Pedestrian Accidents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Sheet3!$A$20:$A$31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Sheet3!$B$20:$B$31</c:f>
              <c:numCache>
                <c:formatCode>General</c:formatCode>
                <c:ptCount val="12"/>
                <c:pt idx="0">
                  <c:v>601</c:v>
                </c:pt>
                <c:pt idx="1">
                  <c:v>528</c:v>
                </c:pt>
                <c:pt idx="2">
                  <c:v>549</c:v>
                </c:pt>
                <c:pt idx="3">
                  <c:v>427</c:v>
                </c:pt>
                <c:pt idx="4">
                  <c:v>476</c:v>
                </c:pt>
                <c:pt idx="5">
                  <c:v>622</c:v>
                </c:pt>
                <c:pt idx="6">
                  <c:v>567</c:v>
                </c:pt>
                <c:pt idx="7">
                  <c:v>670</c:v>
                </c:pt>
                <c:pt idx="8">
                  <c:v>623</c:v>
                </c:pt>
                <c:pt idx="9">
                  <c:v>830</c:v>
                </c:pt>
                <c:pt idx="10">
                  <c:v>737</c:v>
                </c:pt>
                <c:pt idx="11">
                  <c:v>724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24-403C-A04A-215F3681F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419023"/>
        <c:axId val="120197647"/>
      </c:lineChart>
      <c:catAx>
        <c:axId val="198419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197647"/>
        <c:crosses val="autoZero"/>
        <c:auto val="1"/>
        <c:lblAlgn val="ctr"/>
        <c:lblOffset val="100"/>
        <c:noMultiLvlLbl val="0"/>
      </c:catAx>
      <c:valAx>
        <c:axId val="12019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19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8/13/2023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8/13/2023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rug&#10;&#10;Description automatically generated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toronto.ca/dataset/motor-vehicle-collisions-involving-killed-or-seriously-injured-person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.toronto.ca/open-data-licens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>
          <a:xfrm>
            <a:off x="-161778" y="-179364"/>
            <a:ext cx="12192000" cy="6858000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AB03AC1-242B-2BFC-C0E9-27D1CB15EC3D}"/>
              </a:ext>
            </a:extLst>
          </p:cNvPr>
          <p:cNvSpPr txBox="1">
            <a:spLocks/>
          </p:cNvSpPr>
          <p:nvPr/>
        </p:nvSpPr>
        <p:spPr>
          <a:xfrm>
            <a:off x="414997" y="229065"/>
            <a:ext cx="10780542" cy="2387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rgbClr val="37463B"/>
                </a:solidFill>
              </a:rPr>
              <a:t>Toronto Pedestrian Accidents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4BD8C5B-3402-E832-F8DD-C04B8C244FD5}"/>
              </a:ext>
            </a:extLst>
          </p:cNvPr>
          <p:cNvSpPr>
            <a:spLocks noGrp="1"/>
          </p:cNvSpPr>
          <p:nvPr/>
        </p:nvSpPr>
        <p:spPr>
          <a:xfrm>
            <a:off x="2022396" y="5066134"/>
            <a:ext cx="10552785" cy="1612429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cap="none" dirty="0">
                <a:solidFill>
                  <a:schemeClr val="bg1"/>
                </a:solidFill>
                <a:latin typeface="Calibri" panose="020F0502020204030204" pitchFamily="34" charset="0"/>
              </a:rPr>
              <a:t>Contributors: Emily R., </a:t>
            </a:r>
            <a:r>
              <a:rPr lang="en-US" sz="2400" b="1" cap="none" dirty="0" err="1">
                <a:solidFill>
                  <a:schemeClr val="bg1"/>
                </a:solidFill>
                <a:latin typeface="Calibri" panose="020F0502020204030204" pitchFamily="34" charset="0"/>
              </a:rPr>
              <a:t>Tungalagtuya</a:t>
            </a:r>
            <a:r>
              <a:rPr lang="en-US" sz="2400" b="1" cap="none" dirty="0">
                <a:solidFill>
                  <a:schemeClr val="bg1"/>
                </a:solidFill>
                <a:latin typeface="Calibri" panose="020F0502020204030204" pitchFamily="34" charset="0"/>
              </a:rPr>
              <a:t> N., George K., &amp; Todd P.</a:t>
            </a:r>
          </a:p>
          <a:p>
            <a:r>
              <a:rPr lang="en-US" sz="1200" b="1" cap="none" dirty="0">
                <a:solidFill>
                  <a:schemeClr val="bg1"/>
                </a:solidFill>
              </a:rPr>
              <a:t>Source</a:t>
            </a:r>
            <a:r>
              <a:rPr lang="en-US" sz="1200" b="1" cap="none" dirty="0"/>
              <a:t>:  </a:t>
            </a:r>
            <a:r>
              <a:rPr lang="en-US" sz="1200" b="1" cap="none" dirty="0">
                <a:hlinkClick r:id="rId3"/>
              </a:rPr>
              <a:t>https://open.toronto.ca/dataset/motor-vehicle-collisions-involving-killed-or-seriously-injured-persons/</a:t>
            </a:r>
            <a:endParaRPr lang="en-US" sz="1200" b="1" cap="none" dirty="0"/>
          </a:p>
          <a:p>
            <a:r>
              <a:rPr lang="en-US" sz="1200" b="1" cap="none" dirty="0">
                <a:solidFill>
                  <a:schemeClr val="bg1"/>
                </a:solidFill>
              </a:rPr>
              <a:t>Data license</a:t>
            </a:r>
            <a:r>
              <a:rPr lang="en-US" sz="1200" b="1" cap="none" dirty="0"/>
              <a:t>: </a:t>
            </a:r>
            <a:r>
              <a:rPr lang="en-US" sz="1200" b="1" cap="none" dirty="0">
                <a:hlinkClick r:id="rId4"/>
              </a:rPr>
              <a:t>https://open.toronto.ca/open-data-license/</a:t>
            </a:r>
            <a:endParaRPr lang="en-US" sz="1200" b="1" cap="none" dirty="0"/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59A668-717F-1555-30AA-FFD79B98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607" y="480790"/>
            <a:ext cx="2448103" cy="601121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74A7A-4372-7963-8324-55C5C89EA214}"/>
              </a:ext>
            </a:extLst>
          </p:cNvPr>
          <p:cNvSpPr txBox="1"/>
          <p:nvPr/>
        </p:nvSpPr>
        <p:spPr>
          <a:xfrm>
            <a:off x="522262" y="1551355"/>
            <a:ext cx="11259429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Toronto Pedestrian Accident data dashboard</a:t>
            </a:r>
          </a:p>
          <a:p>
            <a:pPr lvl="1"/>
            <a:r>
              <a:rPr lang="en-US" dirty="0"/>
              <a:t>Years 2006-2022</a:t>
            </a:r>
          </a:p>
          <a:p>
            <a:pPr lvl="1"/>
            <a:r>
              <a:rPr lang="en-US" dirty="0"/>
              <a:t>Fatalities and Injuries</a:t>
            </a:r>
          </a:p>
          <a:p>
            <a:pPr lvl="1"/>
            <a:r>
              <a:rPr lang="en-US" dirty="0"/>
              <a:t>Dropdown feature to select an individual year</a:t>
            </a:r>
          </a:p>
          <a:p>
            <a:pPr lvl="2"/>
            <a:r>
              <a:rPr lang="en-US" dirty="0"/>
              <a:t>Showcases the location where an accident occurred</a:t>
            </a:r>
          </a:p>
          <a:p>
            <a:pPr lvl="2"/>
            <a:r>
              <a:rPr lang="en-US" dirty="0"/>
              <a:t>Line chart for the number of accidents per month</a:t>
            </a:r>
          </a:p>
          <a:p>
            <a:pPr lvl="1"/>
            <a:r>
              <a:rPr lang="en-US" dirty="0"/>
              <a:t>Click on event for the following information:</a:t>
            </a:r>
          </a:p>
          <a:p>
            <a:pPr lvl="2"/>
            <a:r>
              <a:rPr lang="en-US" dirty="0"/>
              <a:t>District</a:t>
            </a:r>
          </a:p>
          <a:p>
            <a:pPr lvl="2"/>
            <a:r>
              <a:rPr lang="en-US" dirty="0"/>
              <a:t>Date</a:t>
            </a:r>
          </a:p>
          <a:p>
            <a:pPr lvl="2"/>
            <a:r>
              <a:rPr lang="en-US" dirty="0"/>
              <a:t>Injury</a:t>
            </a:r>
          </a:p>
          <a:p>
            <a:pPr lvl="2"/>
            <a:r>
              <a:rPr lang="en-US" dirty="0"/>
              <a:t>Road Conditions </a:t>
            </a:r>
          </a:p>
          <a:p>
            <a:pPr marL="0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1400" dirty="0"/>
              <a:t>Data pulled 8/3/2023</a:t>
            </a:r>
            <a:br>
              <a:rPr lang="en-US" b="1" dirty="0"/>
            </a:br>
            <a:r>
              <a:rPr lang="en-US" sz="1400" dirty="0" err="1"/>
              <a:t>Geojson</a:t>
            </a:r>
            <a:r>
              <a:rPr lang="en-US" sz="1400" dirty="0"/>
              <a:t> API (CSV has 7355 rows, 57 columns of data)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400" dirty="0">
                <a:solidFill>
                  <a:srgbClr val="FF0000"/>
                </a:solidFill>
              </a:rPr>
              <a:t>Challenges:  Initial dataset was not a </a:t>
            </a:r>
            <a:r>
              <a:rPr lang="en-US" sz="2400" dirty="0" err="1">
                <a:solidFill>
                  <a:srgbClr val="FF0000"/>
                </a:solidFill>
              </a:rPr>
              <a:t>Geojson</a:t>
            </a:r>
            <a:r>
              <a:rPr lang="en-US" sz="2400" dirty="0">
                <a:solidFill>
                  <a:srgbClr val="FF0000"/>
                </a:solidFill>
              </a:rPr>
              <a:t>.  We spent a whole entire class finding a set what was </a:t>
            </a:r>
            <a:r>
              <a:rPr lang="en-US" sz="2400" dirty="0" err="1">
                <a:solidFill>
                  <a:srgbClr val="FF0000"/>
                </a:solidFill>
              </a:rPr>
              <a:t>geojson</a:t>
            </a:r>
            <a:r>
              <a:rPr lang="en-US" sz="2400" dirty="0">
                <a:solidFill>
                  <a:srgbClr val="FF0000"/>
                </a:solidFill>
              </a:rPr>
              <a:t> and had enough columns of data to perform an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BE6F45-BF17-E235-8163-2B537C64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590" y="480790"/>
            <a:ext cx="4255933" cy="9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6D0035-DFC2-6218-6816-7E5A090A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641" y="417486"/>
            <a:ext cx="2448103" cy="601121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85217-3BD2-DAE9-899D-E26CABA790FF}"/>
              </a:ext>
            </a:extLst>
          </p:cNvPr>
          <p:cNvSpPr txBox="1"/>
          <p:nvPr/>
        </p:nvSpPr>
        <p:spPr>
          <a:xfrm>
            <a:off x="455448" y="4778211"/>
            <a:ext cx="1144406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Create a leaflet map with Pedestrian data (color coded – red for fatal accident, blue for non-fatal)</a:t>
            </a:r>
          </a:p>
          <a:p>
            <a:endParaRPr lang="en-US" sz="2400" b="1" dirty="0"/>
          </a:p>
          <a:p>
            <a:r>
              <a:rPr lang="en-US" sz="2400" b="1" dirty="0"/>
              <a:t>Dropdown for year (all visualizations change to reflect the year selection)</a:t>
            </a:r>
            <a:br>
              <a:rPr lang="en-US" sz="2400" b="1" dirty="0"/>
            </a:br>
            <a:br>
              <a:rPr lang="en-US" sz="2400" b="1" dirty="0"/>
            </a:br>
            <a:br>
              <a:rPr lang="en-US" sz="2400" b="1" dirty="0"/>
            </a:b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103ED-D2DD-B9F1-9DFB-D47A4DF6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22" y="971151"/>
            <a:ext cx="5774668" cy="38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63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F1CEFE-E073-B8CC-18D1-41D561988699}"/>
              </a:ext>
            </a:extLst>
          </p:cNvPr>
          <p:cNvSpPr txBox="1"/>
          <p:nvPr/>
        </p:nvSpPr>
        <p:spPr>
          <a:xfrm>
            <a:off x="430238" y="4420728"/>
            <a:ext cx="114440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b="1" dirty="0"/>
            </a:b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Donut/Pie chart that shows the fatal accidents based on the road surface conditions (dry, wet, ice, slush, loose snow, other)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78E9701-357F-3317-719B-8C6EBBBF8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3357680"/>
              </p:ext>
            </p:extLst>
          </p:nvPr>
        </p:nvGraphicFramePr>
        <p:xfrm>
          <a:off x="1438769" y="543208"/>
          <a:ext cx="9488764" cy="4982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02217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6CE00B-8D55-FC6A-0912-0269258AEB3C}"/>
              </a:ext>
            </a:extLst>
          </p:cNvPr>
          <p:cNvSpPr txBox="1"/>
          <p:nvPr/>
        </p:nvSpPr>
        <p:spPr>
          <a:xfrm>
            <a:off x="373967" y="4914013"/>
            <a:ext cx="1144406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Line Graph to show accident count by month</a:t>
            </a:r>
          </a:p>
          <a:p>
            <a:endParaRPr lang="en-US" sz="2400" b="1" dirty="0"/>
          </a:p>
          <a:p>
            <a:r>
              <a:rPr lang="en-US" sz="2000" dirty="0"/>
              <a:t>Challenges:  We could not get a leaflet map AND charts to work together on the dashboard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7ED1D7D-E34C-F85B-0679-1B35CF119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567433"/>
              </p:ext>
            </p:extLst>
          </p:nvPr>
        </p:nvGraphicFramePr>
        <p:xfrm>
          <a:off x="1865014" y="508309"/>
          <a:ext cx="8329188" cy="4625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8169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6A2A89-C52A-C9EC-C6FB-757DB81100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A1E981-B68E-7E05-A773-7A319A91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D2741-476F-8AAC-2CF7-AB11D31A0CBA}"/>
              </a:ext>
            </a:extLst>
          </p:cNvPr>
          <p:cNvSpPr txBox="1"/>
          <p:nvPr/>
        </p:nvSpPr>
        <p:spPr>
          <a:xfrm>
            <a:off x="486508" y="657620"/>
            <a:ext cx="114440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400" b="1" dirty="0"/>
            </a:br>
            <a:br>
              <a:rPr lang="en-US" sz="2400" b="1" dirty="0"/>
            </a:br>
            <a:br>
              <a:rPr lang="en-US" sz="2400" b="1" dirty="0"/>
            </a:br>
            <a:r>
              <a:rPr lang="en-US" sz="2400" b="1" dirty="0"/>
              <a:t>Donut/Pie chart that shows the fatal accidents based on the road surface conditions (dry, wet, ice, slush, loose snow, other)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9028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win32_fixed.potx" id="{2B636416-54E8-4E16-AB0B-F5AA070CFAB6}" vid="{7616B98B-7AA4-4FDC-BC10-3C21D4B138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Road trip photo album</Template>
  <TotalTime>75</TotalTime>
  <Words>288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Book</vt:lpstr>
      <vt:lpstr>Rockwell Extra Bold</vt:lpstr>
      <vt:lpstr>Office Theme</vt:lpstr>
      <vt:lpstr>PowerPoint Presentation</vt:lpstr>
      <vt:lpstr>Data</vt:lpstr>
      <vt:lpstr>goals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Rusin</dc:creator>
  <cp:lastModifiedBy>Emily Rusin</cp:lastModifiedBy>
  <cp:revision>1</cp:revision>
  <dcterms:created xsi:type="dcterms:W3CDTF">2023-08-12T19:31:21Z</dcterms:created>
  <dcterms:modified xsi:type="dcterms:W3CDTF">2023-08-13T19:38:22Z</dcterms:modified>
</cp:coreProperties>
</file>